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y="5143500" cx="9144000"/>
  <p:notesSz cx="6858000" cy="9144000"/>
  <p:embeddedFontLst>
    <p:embeddedFont>
      <p:font typeface="Economica"/>
      <p:regular r:id="rId28"/>
      <p:bold r:id="rId29"/>
      <p:italic r:id="rId30"/>
      <p:boldItalic r:id="rId31"/>
    </p:embeddedFont>
    <p:embeddedFont>
      <p:font typeface="Open Sans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font" Target="fonts/Economica-regular.fntdata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Economic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Economica-boldItalic.fntdata"/><Relationship Id="rId30" Type="http://schemas.openxmlformats.org/officeDocument/2006/relationships/font" Target="fonts/Economica-italic.fntdata"/><Relationship Id="rId11" Type="http://schemas.openxmlformats.org/officeDocument/2006/relationships/slide" Target="slides/slide6.xml"/><Relationship Id="rId33" Type="http://schemas.openxmlformats.org/officeDocument/2006/relationships/font" Target="fonts/OpenSans-bold.fntdata"/><Relationship Id="rId10" Type="http://schemas.openxmlformats.org/officeDocument/2006/relationships/slide" Target="slides/slide5.xml"/><Relationship Id="rId32" Type="http://schemas.openxmlformats.org/officeDocument/2006/relationships/font" Target="fonts/OpenSans-regular.fntdata"/><Relationship Id="rId13" Type="http://schemas.openxmlformats.org/officeDocument/2006/relationships/slide" Target="slides/slide8.xml"/><Relationship Id="rId35" Type="http://schemas.openxmlformats.org/officeDocument/2006/relationships/font" Target="fonts/OpenSans-boldItalic.fntdata"/><Relationship Id="rId12" Type="http://schemas.openxmlformats.org/officeDocument/2006/relationships/slide" Target="slides/slide7.xml"/><Relationship Id="rId34" Type="http://schemas.openxmlformats.org/officeDocument/2006/relationships/font" Target="fonts/OpenSans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33a02d5295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33a02d5295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3a02d5295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3a02d5295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33a02d5295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33a02d5295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3a02d5295_0_1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33a02d5295_0_1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3a02d5295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3a02d5295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3a02d5295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3a02d5295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3a02d5295_0_1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3a02d5295_0_1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3a02d5295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3a02d5295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33a02d5295_0_1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33a02d5295_0_1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3a02d5295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3a02d5295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33a02d5295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33a02d5295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3a02d5295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3a02d5295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3a02d5295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3a02d5295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3a02d5295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3a02d5295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3a02d5295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3a02d5295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3a02d5295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3a02d5295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3a02d5295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33a02d5295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49a5bd58d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49a5bd58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3a02d5295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3a02d5295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3a02d5295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3a02d5295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3a02d5295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3a02d5295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8.png"/><Relationship Id="rId5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0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2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9.png"/><Relationship Id="rId4" Type="http://schemas.openxmlformats.org/officeDocument/2006/relationships/image" Target="../media/image2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3044700" y="25717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there a Patriotism Premium in Ancient Chinese Art Auction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3044700" y="4108955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Kebing Li</a:t>
            </a:r>
            <a:endParaRPr/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2739901" cy="42914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Empirical Analysis: before considering premium</a:t>
            </a:r>
            <a:endParaRPr/>
          </a:p>
        </p:txBody>
      </p:sp>
      <p:sp>
        <p:nvSpPr>
          <p:cNvPr id="126" name="Google Shape;126;p2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See which estimate is the best: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7" name="Google Shape;12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735625"/>
            <a:ext cx="6226775" cy="3145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Empirical Analysis: Which indicators to be used</a:t>
            </a:r>
            <a:endParaRPr/>
          </a:p>
        </p:txBody>
      </p:sp>
      <p:sp>
        <p:nvSpPr>
          <p:cNvPr id="133" name="Google Shape;133;p2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3" y="1225225"/>
            <a:ext cx="8520600" cy="112514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3" y="2350378"/>
            <a:ext cx="8520600" cy="12071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11700" y="3557550"/>
            <a:ext cx="8520601" cy="11399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750" y="285750"/>
            <a:ext cx="62865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2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0" name="Google Shape;15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750" y="285750"/>
            <a:ext cx="62865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57" name="Google Shape;157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28750" y="285750"/>
            <a:ext cx="6286500" cy="457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Empirical Analysis: Within-Medium Comparison</a:t>
            </a:r>
            <a:endParaRPr/>
          </a:p>
        </p:txBody>
      </p:sp>
      <p:sp>
        <p:nvSpPr>
          <p:cNvPr id="163" name="Google Shape;163;p2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Paintings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Potteries and Ceramics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Jades and Jewelries</a:t>
            </a:r>
            <a:endParaRPr/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90300" y="1225225"/>
            <a:ext cx="5053700" cy="373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Paintings</a:t>
            </a:r>
            <a:endParaRPr/>
          </a:p>
        </p:txBody>
      </p:sp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1" name="Google Shape;17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75042" y="0"/>
            <a:ext cx="2268966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2" name="Google Shape;172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625" y="1567850"/>
            <a:ext cx="6722925" cy="146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Potteries and Ceramics</a:t>
            </a:r>
            <a:endParaRPr/>
          </a:p>
        </p:txBody>
      </p:sp>
      <p:sp>
        <p:nvSpPr>
          <p:cNvPr id="178" name="Google Shape;178;p2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79" name="Google Shape;179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1975" y="0"/>
            <a:ext cx="4432774" cy="3475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5475" y="3475700"/>
            <a:ext cx="6953250" cy="110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Jades and Jewelries</a:t>
            </a:r>
            <a:endParaRPr/>
          </a:p>
        </p:txBody>
      </p:sp>
      <p:sp>
        <p:nvSpPr>
          <p:cNvPr id="186" name="Google Shape;186;p3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7" name="Google Shape;187;p30"/>
          <p:cNvPicPr preferRelativeResize="0"/>
          <p:nvPr/>
        </p:nvPicPr>
        <p:blipFill/>
        <p:spPr>
          <a:xfrm>
            <a:off x="3819875" y="0"/>
            <a:ext cx="5324126" cy="343178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3546476"/>
            <a:ext cx="7740302" cy="1032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Empirical Analysis: Location (Asia vs. Outside Asia)</a:t>
            </a:r>
            <a:endParaRPr/>
          </a:p>
        </p:txBody>
      </p:sp>
      <p:sp>
        <p:nvSpPr>
          <p:cNvPr id="194" name="Google Shape;194;p3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95" name="Google Shape;19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5225"/>
            <a:ext cx="8520599" cy="11266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6" name="Google Shape;19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650677"/>
            <a:ext cx="8479289" cy="112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70" name="Google Shape;70;p1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Interest in the external determinants of selling price in art auction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Reports show price inflation in Chinese artwork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Chinese market has taken off since 2000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An event happened during YSL auction</a:t>
            </a:r>
            <a:endParaRPr/>
          </a:p>
        </p:txBody>
      </p:sp>
      <p:pic>
        <p:nvPicPr>
          <p:cNvPr id="71" name="Google Shape;71;p14"/>
          <p:cNvPicPr preferRelativeResize="0"/>
          <p:nvPr/>
        </p:nvPicPr>
        <p:blipFill/>
        <p:spPr>
          <a:xfrm>
            <a:off x="6889973" y="1654275"/>
            <a:ext cx="2018823" cy="33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2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Empirical Analysis: Month effect</a:t>
            </a:r>
            <a:endParaRPr/>
          </a:p>
        </p:txBody>
      </p:sp>
      <p:sp>
        <p:nvSpPr>
          <p:cNvPr id="202" name="Google Shape;202;p32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03" name="Google Shape;2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225225"/>
            <a:ext cx="8520599" cy="38025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3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09" name="Google Shape;209;p33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Positive correlation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Medium matters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Location matters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Month doesn’t matter</a:t>
            </a:r>
            <a:endParaRPr/>
          </a:p>
        </p:txBody>
      </p:sp>
      <p:pic>
        <p:nvPicPr>
          <p:cNvPr id="210" name="Google Shape;210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6499" y="0"/>
            <a:ext cx="4904600" cy="4887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Limitations	</a:t>
            </a:r>
            <a:endParaRPr/>
          </a:p>
        </p:txBody>
      </p:sp>
      <p:sp>
        <p:nvSpPr>
          <p:cNvPr id="216" name="Google Shape;216;p3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Time frame limits conducting time-series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Premium calculation may be distorted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Lack of #data due to difficulty of data collection</a:t>
            </a:r>
            <a:endParaRPr/>
          </a:p>
        </p:txBody>
      </p:sp>
      <p:pic>
        <p:nvPicPr>
          <p:cNvPr id="217" name="Google Shape;217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69150" y="2303749"/>
            <a:ext cx="5155125" cy="251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Literature Review</a:t>
            </a:r>
            <a:endParaRPr/>
          </a:p>
        </p:txBody>
      </p:sp>
      <p:sp>
        <p:nvSpPr>
          <p:cNvPr id="77" name="Google Shape;77;p15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Relate to the idea of Charity Premium (Elfenbein &amp; McManus, 2010)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Introduce historic contexts of Chinese lost treasures (Richard Kraus, 2009)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Trade-war US-China may affect art market (NY Times)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Chinese art market has a negative beta, a good investment option (Lodger, 2010)</a:t>
            </a:r>
            <a:endParaRPr/>
          </a:p>
        </p:txBody>
      </p:sp>
      <p:pic>
        <p:nvPicPr>
          <p:cNvPr id="78" name="Google Shape;7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74800" y="3238875"/>
            <a:ext cx="4969201" cy="180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arenR"/>
            </a:pPr>
            <a:r>
              <a:rPr lang="en"/>
              <a:t>Determine the premium: High Estimate Premium; Low Estimate Premium; Mid Estimate Premium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Premium = (Selling Price - Estimate)/Estimate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2) 	Macro indicators for Political factors (ideas)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lphaLcParenR"/>
            </a:pPr>
            <a:r>
              <a:rPr lang="en"/>
              <a:t>Exchange rates (monthly data)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LcParenR"/>
            </a:pPr>
            <a:r>
              <a:rPr lang="en"/>
              <a:t>FDI (yearly data)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lphaLcParenR"/>
            </a:pPr>
            <a:r>
              <a:rPr lang="en"/>
              <a:t>Economic Policy Uncertainty (monthly index)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28346" y="1637400"/>
            <a:ext cx="1807204" cy="3354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7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</a:t>
            </a:r>
            <a:endParaRPr/>
          </a:p>
        </p:txBody>
      </p:sp>
      <p:sp>
        <p:nvSpPr>
          <p:cNvPr id="91" name="Google Shape;91;p17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For the premium, the paper “Are Art auctions estimates biased” (Ekelund, Jackson, Tollison, 2013) shows an on average 10%-45% underestimate of the selling price for American art.</a:t>
            </a:r>
            <a:endParaRPr/>
          </a:p>
        </p:txBody>
      </p:sp>
      <p:pic>
        <p:nvPicPr>
          <p:cNvPr id="92" name="Google Shape;9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8175" y="1954575"/>
            <a:ext cx="4470075" cy="303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6711"/>
            <a:ext cx="9143999" cy="4910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5859" y="61428"/>
            <a:ext cx="7172300" cy="5020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20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2949" y="0"/>
            <a:ext cx="7218091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2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20465" y="-67625"/>
            <a:ext cx="7303073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607D8B"/>
      </a:accent3>
      <a:accent4>
        <a:srgbClr val="78909C"/>
      </a:accent4>
      <a:accent5>
        <a:srgbClr val="57BB8A"/>
      </a:accent5>
      <a:accent6>
        <a:srgbClr val="DCE755"/>
      </a:accent6>
      <a:hlink>
        <a:srgbClr val="57BB8A"/>
      </a:hlink>
      <a:folHlink>
        <a:srgbClr val="57BB8A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